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75" r:id="rId3"/>
    <p:sldId id="257" r:id="rId4"/>
    <p:sldId id="277" r:id="rId5"/>
    <p:sldId id="278" r:id="rId6"/>
    <p:sldId id="279" r:id="rId7"/>
    <p:sldId id="280" r:id="rId8"/>
    <p:sldId id="281" r:id="rId9"/>
    <p:sldId id="283" r:id="rId10"/>
    <p:sldId id="300" r:id="rId11"/>
    <p:sldId id="284" r:id="rId12"/>
    <p:sldId id="288" r:id="rId13"/>
    <p:sldId id="289" r:id="rId14"/>
    <p:sldId id="290" r:id="rId15"/>
    <p:sldId id="260" r:id="rId16"/>
    <p:sldId id="291" r:id="rId17"/>
    <p:sldId id="264" r:id="rId18"/>
    <p:sldId id="292" r:id="rId19"/>
    <p:sldId id="293" r:id="rId20"/>
    <p:sldId id="294" r:id="rId21"/>
    <p:sldId id="295" r:id="rId22"/>
    <p:sldId id="271" r:id="rId23"/>
    <p:sldId id="297" r:id="rId24"/>
    <p:sldId id="298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CA8"/>
    <a:srgbClr val="F4F2EE"/>
    <a:srgbClr val="BCBFC2"/>
    <a:srgbClr val="F9A25D"/>
    <a:srgbClr val="E33838"/>
    <a:srgbClr val="0F5959"/>
    <a:srgbClr val="F36D60"/>
    <a:srgbClr val="2FBFBE"/>
    <a:srgbClr val="F5907E"/>
    <a:srgbClr val="86D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72"/>
      </p:cViewPr>
      <p:guideLst>
        <p:guide orient="horz" pos="2016"/>
        <p:guide pos="672"/>
        <p:guide pos="7008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8D372-B618-40E3-9AA3-E0E667959BCE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142977-1D87-4D5D-B603-C48A130E9996}">
      <dgm:prSet/>
      <dgm:spPr/>
      <dgm:t>
        <a:bodyPr/>
        <a:lstStyle/>
        <a:p>
          <a:r>
            <a:rPr lang="en-US"/>
            <a:t>Efficiency</a:t>
          </a:r>
        </a:p>
      </dgm:t>
    </dgm:pt>
    <dgm:pt modelId="{71B8A442-FABC-4403-9017-2446FE249876}" type="parTrans" cxnId="{698A81F0-FC3A-406C-A3C6-96E937A85B68}">
      <dgm:prSet/>
      <dgm:spPr/>
      <dgm:t>
        <a:bodyPr/>
        <a:lstStyle/>
        <a:p>
          <a:endParaRPr lang="en-US"/>
        </a:p>
      </dgm:t>
    </dgm:pt>
    <dgm:pt modelId="{2F10B8A6-FF9B-45A6-9AEE-20D2A5DFD7CC}" type="sibTrans" cxnId="{698A81F0-FC3A-406C-A3C6-96E937A85B68}">
      <dgm:prSet/>
      <dgm:spPr/>
      <dgm:t>
        <a:bodyPr/>
        <a:lstStyle/>
        <a:p>
          <a:endParaRPr lang="en-US"/>
        </a:p>
      </dgm:t>
    </dgm:pt>
    <dgm:pt modelId="{499EB13E-AA4E-45EC-9BCA-AA7A2F6CD9F8}">
      <dgm:prSet/>
      <dgm:spPr/>
      <dgm:t>
        <a:bodyPr/>
        <a:lstStyle/>
        <a:p>
          <a:r>
            <a:rPr lang="en-US"/>
            <a:t>Economy of scale vs. monopoly rents</a:t>
          </a:r>
        </a:p>
      </dgm:t>
    </dgm:pt>
    <dgm:pt modelId="{30017080-7A2E-4641-9004-ADB8534081BB}" type="parTrans" cxnId="{7CA64574-A363-4D85-9A86-15D140A9BC60}">
      <dgm:prSet/>
      <dgm:spPr/>
      <dgm:t>
        <a:bodyPr/>
        <a:lstStyle/>
        <a:p>
          <a:endParaRPr lang="en-US"/>
        </a:p>
      </dgm:t>
    </dgm:pt>
    <dgm:pt modelId="{47B0AF2C-33DD-4860-A04E-C826CBE56C5E}" type="sibTrans" cxnId="{7CA64574-A363-4D85-9A86-15D140A9BC60}">
      <dgm:prSet/>
      <dgm:spPr/>
      <dgm:t>
        <a:bodyPr/>
        <a:lstStyle/>
        <a:p>
          <a:endParaRPr lang="en-US"/>
        </a:p>
      </dgm:t>
    </dgm:pt>
    <dgm:pt modelId="{B446A611-641B-4047-A8EE-7D9F99CDE6BA}">
      <dgm:prSet/>
      <dgm:spPr/>
      <dgm:t>
        <a:bodyPr/>
        <a:lstStyle/>
        <a:p>
          <a:r>
            <a:rPr lang="en-US"/>
            <a:t>Democracy </a:t>
          </a:r>
        </a:p>
      </dgm:t>
    </dgm:pt>
    <dgm:pt modelId="{4E59CC20-0112-44EA-AAB4-2C730FFBC1E9}" type="parTrans" cxnId="{B66FC32D-12F0-452D-912E-20280AA092E5}">
      <dgm:prSet/>
      <dgm:spPr/>
      <dgm:t>
        <a:bodyPr/>
        <a:lstStyle/>
        <a:p>
          <a:endParaRPr lang="en-US"/>
        </a:p>
      </dgm:t>
    </dgm:pt>
    <dgm:pt modelId="{46A44448-6F27-4D94-8F02-3FA9EC562A67}" type="sibTrans" cxnId="{B66FC32D-12F0-452D-912E-20280AA092E5}">
      <dgm:prSet/>
      <dgm:spPr/>
      <dgm:t>
        <a:bodyPr/>
        <a:lstStyle/>
        <a:p>
          <a:endParaRPr lang="en-US"/>
        </a:p>
      </dgm:t>
    </dgm:pt>
    <dgm:pt modelId="{A92967A6-E8C5-4C08-9BBB-AC4A78AB47D4}">
      <dgm:prSet/>
      <dgm:spPr/>
      <dgm:t>
        <a:bodyPr/>
        <a:lstStyle/>
        <a:p>
          <a:r>
            <a:rPr lang="en-US"/>
            <a:t>Smaller governments should more accurately and effectively represent their constituents</a:t>
          </a:r>
        </a:p>
      </dgm:t>
    </dgm:pt>
    <dgm:pt modelId="{A580AF78-51A0-4D21-B670-52B7089A91E0}" type="parTrans" cxnId="{2C60D08F-7105-4656-A051-78ECC18A4DA3}">
      <dgm:prSet/>
      <dgm:spPr/>
      <dgm:t>
        <a:bodyPr/>
        <a:lstStyle/>
        <a:p>
          <a:endParaRPr lang="en-US"/>
        </a:p>
      </dgm:t>
    </dgm:pt>
    <dgm:pt modelId="{DE1C403F-B85B-4888-87C1-0A04015269AF}" type="sibTrans" cxnId="{2C60D08F-7105-4656-A051-78ECC18A4DA3}">
      <dgm:prSet/>
      <dgm:spPr/>
      <dgm:t>
        <a:bodyPr/>
        <a:lstStyle/>
        <a:p>
          <a:endParaRPr lang="en-US"/>
        </a:p>
      </dgm:t>
    </dgm:pt>
    <dgm:pt modelId="{3861FDE4-DF11-4DDC-93D3-F9E88F8A0451}">
      <dgm:prSet/>
      <dgm:spPr/>
      <dgm:t>
        <a:bodyPr/>
        <a:lstStyle/>
        <a:p>
          <a:r>
            <a:rPr lang="en-US"/>
            <a:t>Distribution</a:t>
          </a:r>
        </a:p>
      </dgm:t>
    </dgm:pt>
    <dgm:pt modelId="{4A80E7F0-6940-4D35-8D18-88A64BEB215D}" type="parTrans" cxnId="{9008EAA8-AB78-4775-B86A-4ECD1DB63D05}">
      <dgm:prSet/>
      <dgm:spPr/>
      <dgm:t>
        <a:bodyPr/>
        <a:lstStyle/>
        <a:p>
          <a:endParaRPr lang="en-US"/>
        </a:p>
      </dgm:t>
    </dgm:pt>
    <dgm:pt modelId="{7A444630-4724-4ABC-A95F-E8D0A758858F}" type="sibTrans" cxnId="{9008EAA8-AB78-4775-B86A-4ECD1DB63D05}">
      <dgm:prSet/>
      <dgm:spPr/>
      <dgm:t>
        <a:bodyPr/>
        <a:lstStyle/>
        <a:p>
          <a:endParaRPr lang="en-US"/>
        </a:p>
      </dgm:t>
    </dgm:pt>
    <dgm:pt modelId="{E17243E4-D014-42C3-A2C4-18B7217028AA}">
      <dgm:prSet/>
      <dgm:spPr/>
      <dgm:t>
        <a:bodyPr/>
        <a:lstStyle/>
        <a:p>
          <a:r>
            <a:rPr lang="en-US"/>
            <a:t>Having many small municipalities can create inequities between them – more equity when similar services are given to all.</a:t>
          </a:r>
        </a:p>
      </dgm:t>
    </dgm:pt>
    <dgm:pt modelId="{E9EBD331-137D-498C-9A5A-90FCC8E9441A}" type="parTrans" cxnId="{0EA5E038-A2B6-48BD-8438-028F55F862FD}">
      <dgm:prSet/>
      <dgm:spPr/>
      <dgm:t>
        <a:bodyPr/>
        <a:lstStyle/>
        <a:p>
          <a:endParaRPr lang="en-US"/>
        </a:p>
      </dgm:t>
    </dgm:pt>
    <dgm:pt modelId="{7E1EDFE0-A96A-45CB-B75E-DEBDE08D4C36}" type="sibTrans" cxnId="{0EA5E038-A2B6-48BD-8438-028F55F862FD}">
      <dgm:prSet/>
      <dgm:spPr/>
      <dgm:t>
        <a:bodyPr/>
        <a:lstStyle/>
        <a:p>
          <a:endParaRPr lang="en-US"/>
        </a:p>
      </dgm:t>
    </dgm:pt>
    <dgm:pt modelId="{551FB711-B3A0-410A-89F1-2B80C11D60AB}">
      <dgm:prSet/>
      <dgm:spPr/>
      <dgm:t>
        <a:bodyPr/>
        <a:lstStyle/>
        <a:p>
          <a:r>
            <a:rPr lang="en-US"/>
            <a:t>Development</a:t>
          </a:r>
        </a:p>
      </dgm:t>
    </dgm:pt>
    <dgm:pt modelId="{579E0A5B-EA9D-415C-A64A-6D4CFC2D0BD9}" type="parTrans" cxnId="{D7F38314-6EE3-40C8-B72F-8649B6B5C42E}">
      <dgm:prSet/>
      <dgm:spPr/>
      <dgm:t>
        <a:bodyPr/>
        <a:lstStyle/>
        <a:p>
          <a:endParaRPr lang="en-US"/>
        </a:p>
      </dgm:t>
    </dgm:pt>
    <dgm:pt modelId="{4F25457F-F208-4D8A-A4B1-D8A015760B24}" type="sibTrans" cxnId="{D7F38314-6EE3-40C8-B72F-8649B6B5C42E}">
      <dgm:prSet/>
      <dgm:spPr/>
      <dgm:t>
        <a:bodyPr/>
        <a:lstStyle/>
        <a:p>
          <a:endParaRPr lang="en-US"/>
        </a:p>
      </dgm:t>
    </dgm:pt>
    <dgm:pt modelId="{31D9139D-A6B4-4042-A9E4-0910001A9AE1}">
      <dgm:prSet/>
      <dgm:spPr/>
      <dgm:t>
        <a:bodyPr/>
        <a:lstStyle/>
        <a:p>
          <a:r>
            <a:rPr lang="en-US"/>
            <a:t>Coordinating economic development efforts is difficult with rent seeking and too many barriers, but challenging with a too large and dispersed area</a:t>
          </a:r>
        </a:p>
      </dgm:t>
    </dgm:pt>
    <dgm:pt modelId="{0F4B1F44-B319-4D0C-BAE0-71577B4E541B}" type="parTrans" cxnId="{06988173-129E-4B50-A239-F02FD4A53E34}">
      <dgm:prSet/>
      <dgm:spPr/>
      <dgm:t>
        <a:bodyPr/>
        <a:lstStyle/>
        <a:p>
          <a:endParaRPr lang="en-US"/>
        </a:p>
      </dgm:t>
    </dgm:pt>
    <dgm:pt modelId="{0B9595FD-840E-4BFA-99A1-54BCCFE94623}" type="sibTrans" cxnId="{06988173-129E-4B50-A239-F02FD4A53E34}">
      <dgm:prSet/>
      <dgm:spPr/>
      <dgm:t>
        <a:bodyPr/>
        <a:lstStyle/>
        <a:p>
          <a:endParaRPr lang="en-US"/>
        </a:p>
      </dgm:t>
    </dgm:pt>
    <dgm:pt modelId="{EF0DC281-8DE7-4E24-892B-CB75A3CCA8E6}" type="pres">
      <dgm:prSet presAssocID="{1E58D372-B618-40E3-9AA3-E0E667959BCE}" presName="Name0" presStyleCnt="0">
        <dgm:presLayoutVars>
          <dgm:dir/>
          <dgm:animLvl val="lvl"/>
          <dgm:resizeHandles val="exact"/>
        </dgm:presLayoutVars>
      </dgm:prSet>
      <dgm:spPr/>
    </dgm:pt>
    <dgm:pt modelId="{C2A23F10-1D43-4C5C-947E-110B56AC1D65}" type="pres">
      <dgm:prSet presAssocID="{65142977-1D87-4D5D-B603-C48A130E9996}" presName="linNode" presStyleCnt="0"/>
      <dgm:spPr/>
    </dgm:pt>
    <dgm:pt modelId="{C72EED0C-8A6A-42B0-AAEF-191A702B59E7}" type="pres">
      <dgm:prSet presAssocID="{65142977-1D87-4D5D-B603-C48A130E999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11264FD-8235-4D02-A988-98B8EE2AEC45}" type="pres">
      <dgm:prSet presAssocID="{65142977-1D87-4D5D-B603-C48A130E9996}" presName="descendantText" presStyleLbl="alignAccFollowNode1" presStyleIdx="0" presStyleCnt="4">
        <dgm:presLayoutVars>
          <dgm:bulletEnabled val="1"/>
        </dgm:presLayoutVars>
      </dgm:prSet>
      <dgm:spPr/>
    </dgm:pt>
    <dgm:pt modelId="{44B4D6BF-A1C0-4AE7-A491-C98D420732A0}" type="pres">
      <dgm:prSet presAssocID="{2F10B8A6-FF9B-45A6-9AEE-20D2A5DFD7CC}" presName="sp" presStyleCnt="0"/>
      <dgm:spPr/>
    </dgm:pt>
    <dgm:pt modelId="{931F60D1-F9DC-426C-8E74-2858E5C1DD1A}" type="pres">
      <dgm:prSet presAssocID="{B446A611-641B-4047-A8EE-7D9F99CDE6BA}" presName="linNode" presStyleCnt="0"/>
      <dgm:spPr/>
    </dgm:pt>
    <dgm:pt modelId="{23A8779E-A71B-4653-B0AC-7157C8DDCD82}" type="pres">
      <dgm:prSet presAssocID="{B446A611-641B-4047-A8EE-7D9F99CDE6B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D76491F-0360-4863-85EC-DC782FC95AD8}" type="pres">
      <dgm:prSet presAssocID="{B446A611-641B-4047-A8EE-7D9F99CDE6BA}" presName="descendantText" presStyleLbl="alignAccFollowNode1" presStyleIdx="1" presStyleCnt="4">
        <dgm:presLayoutVars>
          <dgm:bulletEnabled val="1"/>
        </dgm:presLayoutVars>
      </dgm:prSet>
      <dgm:spPr/>
    </dgm:pt>
    <dgm:pt modelId="{5956CF89-0554-4ACE-BE52-E6847685F63F}" type="pres">
      <dgm:prSet presAssocID="{46A44448-6F27-4D94-8F02-3FA9EC562A67}" presName="sp" presStyleCnt="0"/>
      <dgm:spPr/>
    </dgm:pt>
    <dgm:pt modelId="{33B3711E-08ED-4E41-BB10-8035988F7B96}" type="pres">
      <dgm:prSet presAssocID="{3861FDE4-DF11-4DDC-93D3-F9E88F8A0451}" presName="linNode" presStyleCnt="0"/>
      <dgm:spPr/>
    </dgm:pt>
    <dgm:pt modelId="{FADD3A17-62C0-4F19-99E8-4B0F960305EF}" type="pres">
      <dgm:prSet presAssocID="{3861FDE4-DF11-4DDC-93D3-F9E88F8A045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D014890-B17C-449C-AE2D-6479F25592B1}" type="pres">
      <dgm:prSet presAssocID="{3861FDE4-DF11-4DDC-93D3-F9E88F8A0451}" presName="descendantText" presStyleLbl="alignAccFollowNode1" presStyleIdx="2" presStyleCnt="4">
        <dgm:presLayoutVars>
          <dgm:bulletEnabled val="1"/>
        </dgm:presLayoutVars>
      </dgm:prSet>
      <dgm:spPr/>
    </dgm:pt>
    <dgm:pt modelId="{BC90A3A6-189E-42E3-9BCC-5B67F63CD780}" type="pres">
      <dgm:prSet presAssocID="{7A444630-4724-4ABC-A95F-E8D0A758858F}" presName="sp" presStyleCnt="0"/>
      <dgm:spPr/>
    </dgm:pt>
    <dgm:pt modelId="{16E36553-F649-4F5A-8660-060B2FCBA80D}" type="pres">
      <dgm:prSet presAssocID="{551FB711-B3A0-410A-89F1-2B80C11D60AB}" presName="linNode" presStyleCnt="0"/>
      <dgm:spPr/>
    </dgm:pt>
    <dgm:pt modelId="{A4DBA0EA-408A-4B6B-83DD-73CB837EAB33}" type="pres">
      <dgm:prSet presAssocID="{551FB711-B3A0-410A-89F1-2B80C11D60A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D0459D5-2ECC-4354-9BFE-7673EDBAD011}" type="pres">
      <dgm:prSet presAssocID="{551FB711-B3A0-410A-89F1-2B80C11D60A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5836A0A-7043-498F-8656-105E78502136}" type="presOf" srcId="{31D9139D-A6B4-4042-A9E4-0910001A9AE1}" destId="{ED0459D5-2ECC-4354-9BFE-7673EDBAD011}" srcOrd="0" destOrd="0" presId="urn:microsoft.com/office/officeart/2005/8/layout/vList5"/>
    <dgm:cxn modelId="{9E81FB0B-2846-403C-936E-827AD9A25DF5}" type="presOf" srcId="{499EB13E-AA4E-45EC-9BCA-AA7A2F6CD9F8}" destId="{711264FD-8235-4D02-A988-98B8EE2AEC45}" srcOrd="0" destOrd="0" presId="urn:microsoft.com/office/officeart/2005/8/layout/vList5"/>
    <dgm:cxn modelId="{D7F38314-6EE3-40C8-B72F-8649B6B5C42E}" srcId="{1E58D372-B618-40E3-9AA3-E0E667959BCE}" destId="{551FB711-B3A0-410A-89F1-2B80C11D60AB}" srcOrd="3" destOrd="0" parTransId="{579E0A5B-EA9D-415C-A64A-6D4CFC2D0BD9}" sibTransId="{4F25457F-F208-4D8A-A4B1-D8A015760B24}"/>
    <dgm:cxn modelId="{96EF5F21-7857-4B87-B70C-4B8F1FBC8D6B}" type="presOf" srcId="{A92967A6-E8C5-4C08-9BBB-AC4A78AB47D4}" destId="{0D76491F-0360-4863-85EC-DC782FC95AD8}" srcOrd="0" destOrd="0" presId="urn:microsoft.com/office/officeart/2005/8/layout/vList5"/>
    <dgm:cxn modelId="{B66FC32D-12F0-452D-912E-20280AA092E5}" srcId="{1E58D372-B618-40E3-9AA3-E0E667959BCE}" destId="{B446A611-641B-4047-A8EE-7D9F99CDE6BA}" srcOrd="1" destOrd="0" parTransId="{4E59CC20-0112-44EA-AAB4-2C730FFBC1E9}" sibTransId="{46A44448-6F27-4D94-8F02-3FA9EC562A67}"/>
    <dgm:cxn modelId="{0EA5E038-A2B6-48BD-8438-028F55F862FD}" srcId="{3861FDE4-DF11-4DDC-93D3-F9E88F8A0451}" destId="{E17243E4-D014-42C3-A2C4-18B7217028AA}" srcOrd="0" destOrd="0" parTransId="{E9EBD331-137D-498C-9A5A-90FCC8E9441A}" sibTransId="{7E1EDFE0-A96A-45CB-B75E-DEBDE08D4C36}"/>
    <dgm:cxn modelId="{9915D23A-4572-456E-BACD-EED251C4BC0B}" type="presOf" srcId="{B446A611-641B-4047-A8EE-7D9F99CDE6BA}" destId="{23A8779E-A71B-4653-B0AC-7157C8DDCD82}" srcOrd="0" destOrd="0" presId="urn:microsoft.com/office/officeart/2005/8/layout/vList5"/>
    <dgm:cxn modelId="{06988173-129E-4B50-A239-F02FD4A53E34}" srcId="{551FB711-B3A0-410A-89F1-2B80C11D60AB}" destId="{31D9139D-A6B4-4042-A9E4-0910001A9AE1}" srcOrd="0" destOrd="0" parTransId="{0F4B1F44-B319-4D0C-BAE0-71577B4E541B}" sibTransId="{0B9595FD-840E-4BFA-99A1-54BCCFE94623}"/>
    <dgm:cxn modelId="{7CA64574-A363-4D85-9A86-15D140A9BC60}" srcId="{65142977-1D87-4D5D-B603-C48A130E9996}" destId="{499EB13E-AA4E-45EC-9BCA-AA7A2F6CD9F8}" srcOrd="0" destOrd="0" parTransId="{30017080-7A2E-4641-9004-ADB8534081BB}" sibTransId="{47B0AF2C-33DD-4860-A04E-C826CBE56C5E}"/>
    <dgm:cxn modelId="{B359657D-AC9C-4E3E-B878-C25DD61D6B09}" type="presOf" srcId="{65142977-1D87-4D5D-B603-C48A130E9996}" destId="{C72EED0C-8A6A-42B0-AAEF-191A702B59E7}" srcOrd="0" destOrd="0" presId="urn:microsoft.com/office/officeart/2005/8/layout/vList5"/>
    <dgm:cxn modelId="{D930588F-6E1F-4DFC-B55B-F700A8AF680C}" type="presOf" srcId="{E17243E4-D014-42C3-A2C4-18B7217028AA}" destId="{8D014890-B17C-449C-AE2D-6479F25592B1}" srcOrd="0" destOrd="0" presId="urn:microsoft.com/office/officeart/2005/8/layout/vList5"/>
    <dgm:cxn modelId="{2C60D08F-7105-4656-A051-78ECC18A4DA3}" srcId="{B446A611-641B-4047-A8EE-7D9F99CDE6BA}" destId="{A92967A6-E8C5-4C08-9BBB-AC4A78AB47D4}" srcOrd="0" destOrd="0" parTransId="{A580AF78-51A0-4D21-B670-52B7089A91E0}" sibTransId="{DE1C403F-B85B-4888-87C1-0A04015269AF}"/>
    <dgm:cxn modelId="{961DDE9D-128C-412F-94D3-426EA2B3C273}" type="presOf" srcId="{1E58D372-B618-40E3-9AA3-E0E667959BCE}" destId="{EF0DC281-8DE7-4E24-892B-CB75A3CCA8E6}" srcOrd="0" destOrd="0" presId="urn:microsoft.com/office/officeart/2005/8/layout/vList5"/>
    <dgm:cxn modelId="{80B5A6A7-5D7B-480A-B49D-EA92D4C6F841}" type="presOf" srcId="{3861FDE4-DF11-4DDC-93D3-F9E88F8A0451}" destId="{FADD3A17-62C0-4F19-99E8-4B0F960305EF}" srcOrd="0" destOrd="0" presId="urn:microsoft.com/office/officeart/2005/8/layout/vList5"/>
    <dgm:cxn modelId="{9008EAA8-AB78-4775-B86A-4ECD1DB63D05}" srcId="{1E58D372-B618-40E3-9AA3-E0E667959BCE}" destId="{3861FDE4-DF11-4DDC-93D3-F9E88F8A0451}" srcOrd="2" destOrd="0" parTransId="{4A80E7F0-6940-4D35-8D18-88A64BEB215D}" sibTransId="{7A444630-4724-4ABC-A95F-E8D0A758858F}"/>
    <dgm:cxn modelId="{6FBE26C4-3B39-49DF-A999-419F04764B69}" type="presOf" srcId="{551FB711-B3A0-410A-89F1-2B80C11D60AB}" destId="{A4DBA0EA-408A-4B6B-83DD-73CB837EAB33}" srcOrd="0" destOrd="0" presId="urn:microsoft.com/office/officeart/2005/8/layout/vList5"/>
    <dgm:cxn modelId="{698A81F0-FC3A-406C-A3C6-96E937A85B68}" srcId="{1E58D372-B618-40E3-9AA3-E0E667959BCE}" destId="{65142977-1D87-4D5D-B603-C48A130E9996}" srcOrd="0" destOrd="0" parTransId="{71B8A442-FABC-4403-9017-2446FE249876}" sibTransId="{2F10B8A6-FF9B-45A6-9AEE-20D2A5DFD7CC}"/>
    <dgm:cxn modelId="{3D503FF7-4834-46B5-9781-4520C25E03DD}" type="presParOf" srcId="{EF0DC281-8DE7-4E24-892B-CB75A3CCA8E6}" destId="{C2A23F10-1D43-4C5C-947E-110B56AC1D65}" srcOrd="0" destOrd="0" presId="urn:microsoft.com/office/officeart/2005/8/layout/vList5"/>
    <dgm:cxn modelId="{BA2A1DB3-06CE-421F-A713-5CBEDFF3DE33}" type="presParOf" srcId="{C2A23F10-1D43-4C5C-947E-110B56AC1D65}" destId="{C72EED0C-8A6A-42B0-AAEF-191A702B59E7}" srcOrd="0" destOrd="0" presId="urn:microsoft.com/office/officeart/2005/8/layout/vList5"/>
    <dgm:cxn modelId="{400C7AB2-9543-45EF-B80F-E6C43785B43B}" type="presParOf" srcId="{C2A23F10-1D43-4C5C-947E-110B56AC1D65}" destId="{711264FD-8235-4D02-A988-98B8EE2AEC45}" srcOrd="1" destOrd="0" presId="urn:microsoft.com/office/officeart/2005/8/layout/vList5"/>
    <dgm:cxn modelId="{92FE1208-1A23-4E13-85FB-1A9403BEBBD0}" type="presParOf" srcId="{EF0DC281-8DE7-4E24-892B-CB75A3CCA8E6}" destId="{44B4D6BF-A1C0-4AE7-A491-C98D420732A0}" srcOrd="1" destOrd="0" presId="urn:microsoft.com/office/officeart/2005/8/layout/vList5"/>
    <dgm:cxn modelId="{2C82E8B6-D876-4381-B8D2-2F3B0090AEF4}" type="presParOf" srcId="{EF0DC281-8DE7-4E24-892B-CB75A3CCA8E6}" destId="{931F60D1-F9DC-426C-8E74-2858E5C1DD1A}" srcOrd="2" destOrd="0" presId="urn:microsoft.com/office/officeart/2005/8/layout/vList5"/>
    <dgm:cxn modelId="{BE996F0C-ED86-44DF-8F88-168407F817D6}" type="presParOf" srcId="{931F60D1-F9DC-426C-8E74-2858E5C1DD1A}" destId="{23A8779E-A71B-4653-B0AC-7157C8DDCD82}" srcOrd="0" destOrd="0" presId="urn:microsoft.com/office/officeart/2005/8/layout/vList5"/>
    <dgm:cxn modelId="{1588A982-BDD6-4C02-A7E3-BF301C040221}" type="presParOf" srcId="{931F60D1-F9DC-426C-8E74-2858E5C1DD1A}" destId="{0D76491F-0360-4863-85EC-DC782FC95AD8}" srcOrd="1" destOrd="0" presId="urn:microsoft.com/office/officeart/2005/8/layout/vList5"/>
    <dgm:cxn modelId="{465CA7CF-5962-49CE-AF4F-62A9711E4825}" type="presParOf" srcId="{EF0DC281-8DE7-4E24-892B-CB75A3CCA8E6}" destId="{5956CF89-0554-4ACE-BE52-E6847685F63F}" srcOrd="3" destOrd="0" presId="urn:microsoft.com/office/officeart/2005/8/layout/vList5"/>
    <dgm:cxn modelId="{2F6A0781-A191-4BF0-91C3-095ACA7DE118}" type="presParOf" srcId="{EF0DC281-8DE7-4E24-892B-CB75A3CCA8E6}" destId="{33B3711E-08ED-4E41-BB10-8035988F7B96}" srcOrd="4" destOrd="0" presId="urn:microsoft.com/office/officeart/2005/8/layout/vList5"/>
    <dgm:cxn modelId="{920D6AB9-1773-46B7-81BD-0E4FA3680AE9}" type="presParOf" srcId="{33B3711E-08ED-4E41-BB10-8035988F7B96}" destId="{FADD3A17-62C0-4F19-99E8-4B0F960305EF}" srcOrd="0" destOrd="0" presId="urn:microsoft.com/office/officeart/2005/8/layout/vList5"/>
    <dgm:cxn modelId="{CD3A8B1E-2DDA-40C6-B48C-AB53DC86DBA9}" type="presParOf" srcId="{33B3711E-08ED-4E41-BB10-8035988F7B96}" destId="{8D014890-B17C-449C-AE2D-6479F25592B1}" srcOrd="1" destOrd="0" presId="urn:microsoft.com/office/officeart/2005/8/layout/vList5"/>
    <dgm:cxn modelId="{E1EFB2F0-806C-43E6-A8EF-4475385AD974}" type="presParOf" srcId="{EF0DC281-8DE7-4E24-892B-CB75A3CCA8E6}" destId="{BC90A3A6-189E-42E3-9BCC-5B67F63CD780}" srcOrd="5" destOrd="0" presId="urn:microsoft.com/office/officeart/2005/8/layout/vList5"/>
    <dgm:cxn modelId="{AB2117BB-BA25-4FD6-82F1-BD7B3C021F51}" type="presParOf" srcId="{EF0DC281-8DE7-4E24-892B-CB75A3CCA8E6}" destId="{16E36553-F649-4F5A-8660-060B2FCBA80D}" srcOrd="6" destOrd="0" presId="urn:microsoft.com/office/officeart/2005/8/layout/vList5"/>
    <dgm:cxn modelId="{E5C5A02D-2C93-4673-8D09-23BAE9BB1DF9}" type="presParOf" srcId="{16E36553-F649-4F5A-8660-060B2FCBA80D}" destId="{A4DBA0EA-408A-4B6B-83DD-73CB837EAB33}" srcOrd="0" destOrd="0" presId="urn:microsoft.com/office/officeart/2005/8/layout/vList5"/>
    <dgm:cxn modelId="{883AFC72-3D78-4F8C-9178-3D7B825D3F0D}" type="presParOf" srcId="{16E36553-F649-4F5A-8660-060B2FCBA80D}" destId="{ED0459D5-2ECC-4354-9BFE-7673EDBAD0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264FD-8235-4D02-A988-98B8EE2AEC45}">
      <dsp:nvSpPr>
        <dsp:cNvPr id="0" name=""/>
        <dsp:cNvSpPr/>
      </dsp:nvSpPr>
      <dsp:spPr>
        <a:xfrm rot="5400000">
          <a:off x="4078394" y="-1492397"/>
          <a:ext cx="1088049" cy="435051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Economy of scale vs. monopoly rents</a:t>
          </a:r>
        </a:p>
      </dsp:txBody>
      <dsp:txXfrm rot="-5400000">
        <a:off x="2447163" y="191948"/>
        <a:ext cx="4297398" cy="981821"/>
      </dsp:txXfrm>
    </dsp:sp>
    <dsp:sp modelId="{C72EED0C-8A6A-42B0-AAEF-191A702B59E7}">
      <dsp:nvSpPr>
        <dsp:cNvPr id="0" name=""/>
        <dsp:cNvSpPr/>
      </dsp:nvSpPr>
      <dsp:spPr>
        <a:xfrm>
          <a:off x="0" y="2827"/>
          <a:ext cx="2447163" cy="13600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Efficiency</a:t>
          </a:r>
        </a:p>
      </dsp:txBody>
      <dsp:txXfrm>
        <a:off x="66393" y="69220"/>
        <a:ext cx="2314377" cy="1227275"/>
      </dsp:txXfrm>
    </dsp:sp>
    <dsp:sp modelId="{0D76491F-0360-4863-85EC-DC782FC95AD8}">
      <dsp:nvSpPr>
        <dsp:cNvPr id="0" name=""/>
        <dsp:cNvSpPr/>
      </dsp:nvSpPr>
      <dsp:spPr>
        <a:xfrm rot="5400000">
          <a:off x="4078394" y="-64332"/>
          <a:ext cx="1088049" cy="4350512"/>
        </a:xfrm>
        <a:prstGeom prst="round2SameRect">
          <a:avLst/>
        </a:prstGeom>
        <a:solidFill>
          <a:schemeClr val="accent5">
            <a:tint val="40000"/>
            <a:alpha val="90000"/>
            <a:hueOff val="755555"/>
            <a:satOff val="-6627"/>
            <a:lumOff val="-52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755555"/>
              <a:satOff val="-6627"/>
              <a:lumOff val="-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Smaller governments should more accurately and effectively represent their constituents</a:t>
          </a:r>
        </a:p>
      </dsp:txBody>
      <dsp:txXfrm rot="-5400000">
        <a:off x="2447163" y="1620013"/>
        <a:ext cx="4297398" cy="981821"/>
      </dsp:txXfrm>
    </dsp:sp>
    <dsp:sp modelId="{23A8779E-A71B-4653-B0AC-7157C8DDCD82}">
      <dsp:nvSpPr>
        <dsp:cNvPr id="0" name=""/>
        <dsp:cNvSpPr/>
      </dsp:nvSpPr>
      <dsp:spPr>
        <a:xfrm>
          <a:off x="0" y="1430892"/>
          <a:ext cx="2447163" cy="1360061"/>
        </a:xfrm>
        <a:prstGeom prst="roundRect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Democracy </a:t>
          </a:r>
        </a:p>
      </dsp:txBody>
      <dsp:txXfrm>
        <a:off x="66393" y="1497285"/>
        <a:ext cx="2314377" cy="1227275"/>
      </dsp:txXfrm>
    </dsp:sp>
    <dsp:sp modelId="{8D014890-B17C-449C-AE2D-6479F25592B1}">
      <dsp:nvSpPr>
        <dsp:cNvPr id="0" name=""/>
        <dsp:cNvSpPr/>
      </dsp:nvSpPr>
      <dsp:spPr>
        <a:xfrm rot="5400000">
          <a:off x="4078394" y="1363732"/>
          <a:ext cx="1088049" cy="4350512"/>
        </a:xfrm>
        <a:prstGeom prst="round2SameRect">
          <a:avLst/>
        </a:prstGeom>
        <a:solidFill>
          <a:schemeClr val="accent5">
            <a:tint val="40000"/>
            <a:alpha val="90000"/>
            <a:hueOff val="1511109"/>
            <a:satOff val="-13255"/>
            <a:lumOff val="-105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511109"/>
              <a:satOff val="-13255"/>
              <a:lumOff val="-10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Having many small municipalities can create inequities between them – more equity when similar services are given to all.</a:t>
          </a:r>
        </a:p>
      </dsp:txBody>
      <dsp:txXfrm rot="-5400000">
        <a:off x="2447163" y="3048077"/>
        <a:ext cx="4297398" cy="981821"/>
      </dsp:txXfrm>
    </dsp:sp>
    <dsp:sp modelId="{FADD3A17-62C0-4F19-99E8-4B0F960305EF}">
      <dsp:nvSpPr>
        <dsp:cNvPr id="0" name=""/>
        <dsp:cNvSpPr/>
      </dsp:nvSpPr>
      <dsp:spPr>
        <a:xfrm>
          <a:off x="0" y="2858957"/>
          <a:ext cx="2447163" cy="1360061"/>
        </a:xfrm>
        <a:prstGeom prst="roundRect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Distribution</a:t>
          </a:r>
        </a:p>
      </dsp:txBody>
      <dsp:txXfrm>
        <a:off x="66393" y="2925350"/>
        <a:ext cx="2314377" cy="1227275"/>
      </dsp:txXfrm>
    </dsp:sp>
    <dsp:sp modelId="{ED0459D5-2ECC-4354-9BFE-7673EDBAD011}">
      <dsp:nvSpPr>
        <dsp:cNvPr id="0" name=""/>
        <dsp:cNvSpPr/>
      </dsp:nvSpPr>
      <dsp:spPr>
        <a:xfrm rot="5400000">
          <a:off x="4078394" y="2791797"/>
          <a:ext cx="1088049" cy="4350512"/>
        </a:xfrm>
        <a:prstGeom prst="round2SameRect">
          <a:avLst/>
        </a:prstGeom>
        <a:solidFill>
          <a:schemeClr val="accent5">
            <a:tint val="40000"/>
            <a:alpha val="90000"/>
            <a:hueOff val="2266664"/>
            <a:satOff val="-19882"/>
            <a:lumOff val="-15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266664"/>
              <a:satOff val="-19882"/>
              <a:lumOff val="-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Coordinating economic development efforts is difficult with rent seeking and too many barriers, but challenging with a too large and dispersed area</a:t>
          </a:r>
        </a:p>
      </dsp:txBody>
      <dsp:txXfrm rot="-5400000">
        <a:off x="2447163" y="4476142"/>
        <a:ext cx="4297398" cy="981821"/>
      </dsp:txXfrm>
    </dsp:sp>
    <dsp:sp modelId="{A4DBA0EA-408A-4B6B-83DD-73CB837EAB33}">
      <dsp:nvSpPr>
        <dsp:cNvPr id="0" name=""/>
        <dsp:cNvSpPr/>
      </dsp:nvSpPr>
      <dsp:spPr>
        <a:xfrm>
          <a:off x="0" y="4287022"/>
          <a:ext cx="2447163" cy="1360061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Development</a:t>
          </a:r>
        </a:p>
      </dsp:txBody>
      <dsp:txXfrm>
        <a:off x="66393" y="4353415"/>
        <a:ext cx="2314377" cy="122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25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4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3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57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8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3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1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5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6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4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551D7D-5C90-4ED3-B2DC-D156B69DCA0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35F7EB-5AE1-4CA9-9B56-F87EB0DEB5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9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72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C4672">
                  <a:alpha val="90000"/>
                </a:srgbClr>
              </a:gs>
              <a:gs pos="0">
                <a:schemeClr val="accent1">
                  <a:lumMod val="50000"/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51128" y="2625225"/>
            <a:ext cx="9513184" cy="215950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7000"/>
                </a:schemeClr>
              </a:gs>
              <a:gs pos="0">
                <a:schemeClr val="bg1">
                  <a:lumMod val="95000"/>
                  <a:alpha val="39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65266" y="2584281"/>
            <a:ext cx="9139044" cy="215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Raleway" panose="020B0503030101060003" pitchFamily="34" charset="0"/>
              </a:rPr>
              <a:t>US Regional Collaboration and Economic Growth: 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Raleway" panose="020B0503030101060003" pitchFamily="34" charset="0"/>
              </a:rPr>
              <a:t>Midwestern Case Study and a National Cross-Sectional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Raleway" panose="020B0503030101060003" pitchFamily="34" charset="0"/>
              </a:rPr>
              <a:t>Analysis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Raleway" panose="020B0503030101060003" pitchFamily="34" charset="0"/>
              </a:rPr>
              <a:t>By Davis </a:t>
            </a:r>
            <a:r>
              <a:rPr lang="en-US" sz="2000" dirty="0" err="1">
                <a:solidFill>
                  <a:schemeClr val="bg1"/>
                </a:solidFill>
                <a:latin typeface="Raleway" panose="020B0503030101060003" pitchFamily="34" charset="0"/>
              </a:rPr>
              <a:t>Heniford</a:t>
            </a:r>
            <a:endParaRPr lang="en-US" sz="2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6" y="736926"/>
            <a:ext cx="6555386" cy="92277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351128" y="2625225"/>
            <a:ext cx="0" cy="21595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1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701A-F461-4407-84E2-4196EF978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Benefits of Collaboration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00438-A57C-4904-8EE3-CABD4EBD5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Rent-seeking activities are a form of harmful development competition – includes sniping of businesses and incentive offers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Coordination of development knowledge and resources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Efficiency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small regional governments can avoid Buchanan and Hayek’s problems on some issues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Not fighting over tax base issues and instead collaboratively providing goods or services in some areas</a:t>
            </a:r>
          </a:p>
        </p:txBody>
      </p:sp>
    </p:spTree>
    <p:extLst>
      <p:ext uri="{BB962C8B-B14F-4D97-AF65-F5344CB8AC3E}">
        <p14:creationId xmlns:p14="http://schemas.microsoft.com/office/powerpoint/2010/main" val="160296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latin typeface="Raleway" panose="020B0503030101060003" pitchFamily="34" charset="0"/>
              </a:rPr>
              <a:t>DATA AND METHODS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87133" y="3890075"/>
            <a:ext cx="2417735" cy="0"/>
          </a:xfrm>
          <a:prstGeom prst="line">
            <a:avLst/>
          </a:prstGeom>
          <a:ln w="44450">
            <a:solidFill>
              <a:srgbClr val="F9A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701A-F461-4407-84E2-4196EF978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National Units Don’t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00438-A57C-4904-8EE3-CABD4EBD5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Difficult to construct a fully developed functional specification for an economic regression using national units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Boundaries of these countries can be arbitrary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countries themselves can be heterogeneous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 size will be limited</a:t>
            </a:r>
          </a:p>
        </p:txBody>
      </p:sp>
    </p:spTree>
    <p:extLst>
      <p:ext uri="{BB962C8B-B14F-4D97-AF65-F5344CB8AC3E}">
        <p14:creationId xmlns:p14="http://schemas.microsoft.com/office/powerpoint/2010/main" val="110277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B17E-C00B-4E98-B10B-6507642A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3F87-0701-4030-B6CD-D87CD3BC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from International City/County Management Association (ICMA) local government dataset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Two primary variables of interest to measure ‘regional collaboration’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cooperation or competition for economic development and tax base among local governments in the region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cooperation between the city and county government in creating the economic plan for the region</a:t>
            </a:r>
          </a:p>
        </p:txBody>
      </p:sp>
    </p:spTree>
    <p:extLst>
      <p:ext uri="{BB962C8B-B14F-4D97-AF65-F5344CB8AC3E}">
        <p14:creationId xmlns:p14="http://schemas.microsoft.com/office/powerpoint/2010/main" val="226617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B17E-C00B-4E98-B10B-6507642A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3F87-0701-4030-B6CD-D87CD3BC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from U.S. Federal Bureau of Labor Statistics county and city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Two primary variables of interest to measure economic growth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Percent growth in establishment 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Percent growth in employment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we assume the competitiveness of domestic labor markets, employers in regions with lower quality of life will have to compensate workers with a higher salary. This confounding factor complicates the use of per capita income as the 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225707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latin typeface="Raleway" panose="020B0503030101060003" pitchFamily="34" charset="0"/>
              </a:rPr>
              <a:t>CASE STUDY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87133" y="3890075"/>
            <a:ext cx="2417735" cy="0"/>
          </a:xfrm>
          <a:prstGeom prst="line">
            <a:avLst/>
          </a:prstGeom>
          <a:ln w="44450">
            <a:solidFill>
              <a:srgbClr val="F9A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257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B17E-C00B-4E98-B10B-6507642A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3F87-0701-4030-B6CD-D87CD3BC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Interviewed leaders of regional economic development agencies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Emphasized the importance of regional collaboration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focus on improving quality of life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focus on quick adaptation in response to regional economic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Interviewed representatives from regional firms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Workforce development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burden of taxes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prompted, business leaders generally agreed that regional collaboration was important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factionalism among local governments hurts a metropolitan area’s ability to draw in business with a united front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regional collaboration allowed for better usage of resources</a:t>
            </a:r>
          </a:p>
        </p:txBody>
      </p:sp>
    </p:spTree>
    <p:extLst>
      <p:ext uri="{BB962C8B-B14F-4D97-AF65-F5344CB8AC3E}">
        <p14:creationId xmlns:p14="http://schemas.microsoft.com/office/powerpoint/2010/main" val="219393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latin typeface="Raleway" panose="020B0503030101060003" pitchFamily="34" charset="0"/>
              </a:rPr>
              <a:t>EMPIRICAL STUDY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87133" y="3890075"/>
            <a:ext cx="2417735" cy="0"/>
          </a:xfrm>
          <a:prstGeom prst="line">
            <a:avLst/>
          </a:prstGeom>
          <a:ln w="44450">
            <a:solidFill>
              <a:srgbClr val="F9A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4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6E520-D0D5-4B21-9BA1-FFB594C93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5" y="640080"/>
            <a:ext cx="5563894" cy="55778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8B17E-C00B-4E98-B10B-6507642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Regression #1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36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8B17E-C00B-4E98-B10B-6507642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Confidence Interval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B0763F-5019-4BE0-AC93-6036D9B0E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7" y="640081"/>
            <a:ext cx="6619001" cy="505415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409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5C8D09-6B04-4708-97BD-35509123E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29" y="905933"/>
            <a:ext cx="644054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35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55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8B17E-C00B-4E98-B10B-6507642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Regression #2</a:t>
            </a:r>
          </a:p>
        </p:txBody>
      </p:sp>
      <p:pic>
        <p:nvPicPr>
          <p:cNvPr id="70" name="Content Placeholder 12">
            <a:extLst>
              <a:ext uri="{FF2B5EF4-FFF2-40B4-BE49-F238E27FC236}">
                <a16:creationId xmlns:a16="http://schemas.microsoft.com/office/drawing/2014/main" id="{7A82FC81-F20E-4740-9B3F-96D2EAF12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44" y="645106"/>
            <a:ext cx="4893523" cy="5247747"/>
          </a:xfrm>
          <a:prstGeom prst="rect">
            <a:avLst/>
          </a:prstGeom>
        </p:spPr>
      </p:pic>
      <p:cxnSp>
        <p:nvCxnSpPr>
          <p:cNvPr id="71" name="Straight Connector 57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59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905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92F47A-47F8-41EE-BCB7-BB763FE83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748966"/>
            <a:ext cx="6275667" cy="536006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8B17E-C00B-4E98-B10B-6507642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Confidence Interval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2695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latin typeface="Raleway" panose="020B0503030101060003" pitchFamily="34" charset="0"/>
              </a:rPr>
              <a:t>CONCLUSIONS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4396636" y="3809394"/>
            <a:ext cx="3457183" cy="0"/>
          </a:xfrm>
          <a:prstGeom prst="line">
            <a:avLst/>
          </a:prstGeom>
          <a:ln w="44450">
            <a:solidFill>
              <a:srgbClr val="F9A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740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B17E-C00B-4E98-B10B-6507642A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3F87-0701-4030-B6CD-D87CD3BC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the first empirical analysis of the relationship between regional collaboration and economic growth using a mix of U.S. county and city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level of regional collaboration, at least when it comes to tax issues, has positive economic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Additionally, regional competition over tax base and economic development does not help economic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However, city-county collaboration on economic development plans also does not benefit regions</a:t>
            </a:r>
          </a:p>
        </p:txBody>
      </p:sp>
    </p:spTree>
    <p:extLst>
      <p:ext uri="{BB962C8B-B14F-4D97-AF65-F5344CB8AC3E}">
        <p14:creationId xmlns:p14="http://schemas.microsoft.com/office/powerpoint/2010/main" val="470565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B17E-C00B-4E98-B10B-6507642A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3F87-0701-4030-B6CD-D87CD3BC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Collaboration could be viewed as the formation of an oligopolist which could create the same inefficiencies as a monopolist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Collaboration is operationalized poorly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Functional form poorly specified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of the variables included seem superfluous and there are important variables I left 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 don’t trust the case study method of acquiring an empirical model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4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Thank You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4396636" y="3809394"/>
            <a:ext cx="3457183" cy="0"/>
          </a:xfrm>
          <a:prstGeom prst="line">
            <a:avLst/>
          </a:prstGeom>
          <a:ln w="44450">
            <a:solidFill>
              <a:srgbClr val="F9A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4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latin typeface="Raleway" panose="020B0503030101060003" pitchFamily="34" charset="0"/>
              </a:rPr>
              <a:t>INTRODUCTION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87133" y="3890075"/>
            <a:ext cx="2417735" cy="0"/>
          </a:xfrm>
          <a:prstGeom prst="line">
            <a:avLst/>
          </a:prstGeom>
          <a:ln w="44450">
            <a:solidFill>
              <a:srgbClr val="F9A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10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7BCE7-BA49-4765-80CB-33B4E91C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Hayek’s Knowledge Problem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3ACF22-578A-4628-A8C2-5F491ED8F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223098"/>
            <a:ext cx="6912217" cy="388812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37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7BCE7-BA49-4765-80CB-33B4E91C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Hayek’s Knowledge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BBFAD-2B0A-4500-998D-D47F5344B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person’s knowledge is only a small fraction of the total of knowledge held by all members of society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Therefore, a decentralized economy complements the dispersed nature of information spread throughout society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Many small, fragmented municipalities are better in order to provide the right level of public goods for the citizen</a:t>
            </a: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959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E1E2-524D-49C9-9750-0CF2AB0D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Buchanan's Leviathan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511F1-540D-48C9-AC11-BB31A1649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same basic motivational assumptions should be ascribed to market agents and political agents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Policymakers have some discretion over policy choice: it is difficult otherwise to explain a market for policy advisors.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government is assumed to act as a monopolist that maximizes tax revenues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Many small, local governments competing through tax levels and services should eliminate this monopoly problem and furthermore promote efficiency</a:t>
            </a:r>
          </a:p>
        </p:txBody>
      </p:sp>
    </p:spTree>
    <p:extLst>
      <p:ext uri="{BB962C8B-B14F-4D97-AF65-F5344CB8AC3E}">
        <p14:creationId xmlns:p14="http://schemas.microsoft.com/office/powerpoint/2010/main" val="419637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CC6DB-33A5-45CB-930E-B1F9ACDD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028" y="639097"/>
            <a:ext cx="3589044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Buchanan’s Leviathan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C52435-B7E4-4A36-997A-183774CC1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8" y="640081"/>
            <a:ext cx="6220499" cy="5054156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417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701A-F461-4407-84E2-4196EF978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Counterpoint: Economies of Scale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82CCE0-2FF4-4C87-BC05-41E635152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87" y="1846263"/>
            <a:ext cx="6096552" cy="4022725"/>
          </a:xfrm>
        </p:spPr>
      </p:pic>
    </p:spTree>
    <p:extLst>
      <p:ext uri="{BB962C8B-B14F-4D97-AF65-F5344CB8AC3E}">
        <p14:creationId xmlns:p14="http://schemas.microsoft.com/office/powerpoint/2010/main" val="395784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77AA4-B1A9-4F61-A41A-FFE2B7A6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Fragmentation vs. Consolidation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9E2BFC-34AC-4A33-AC2D-79CCCB63C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27353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0260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691</Words>
  <Application>Microsoft Office PowerPoint</Application>
  <PresentationFormat>Widescreen</PresentationFormat>
  <Paragraphs>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Raleway</vt:lpstr>
      <vt:lpstr>Retrospect</vt:lpstr>
      <vt:lpstr>PowerPoint Presentation</vt:lpstr>
      <vt:lpstr>PowerPoint Presentation</vt:lpstr>
      <vt:lpstr>PowerPoint Presentation</vt:lpstr>
      <vt:lpstr>Hayek’s Knowledge Problem</vt:lpstr>
      <vt:lpstr>Hayek’s Knowledge Problem</vt:lpstr>
      <vt:lpstr>Buchanan's Leviathan Model</vt:lpstr>
      <vt:lpstr>Buchanan’s Leviathan Model</vt:lpstr>
      <vt:lpstr>Counterpoint: Economies of Scale</vt:lpstr>
      <vt:lpstr>Fragmentation vs. Consolidation</vt:lpstr>
      <vt:lpstr>Potential Benefits of Collaboration</vt:lpstr>
      <vt:lpstr>PowerPoint Presentation</vt:lpstr>
      <vt:lpstr>Why National Units Don’t Work</vt:lpstr>
      <vt:lpstr>Independent Variables</vt:lpstr>
      <vt:lpstr>Dependent Variables</vt:lpstr>
      <vt:lpstr>PowerPoint Presentation</vt:lpstr>
      <vt:lpstr>Case Study</vt:lpstr>
      <vt:lpstr>PowerPoint Presentation</vt:lpstr>
      <vt:lpstr>Regression #1</vt:lpstr>
      <vt:lpstr>Confidence Interval</vt:lpstr>
      <vt:lpstr>Regression #2</vt:lpstr>
      <vt:lpstr>Confidence Interval</vt:lpstr>
      <vt:lpstr>PowerPoint Presentation</vt:lpstr>
      <vt:lpstr>Concluding Remarks</vt:lpstr>
      <vt:lpstr>Limitations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dheniford</dc:creator>
  <cp:lastModifiedBy>dheniford</cp:lastModifiedBy>
  <cp:revision>11</cp:revision>
  <dcterms:created xsi:type="dcterms:W3CDTF">2018-09-18T03:32:29Z</dcterms:created>
  <dcterms:modified xsi:type="dcterms:W3CDTF">2018-09-18T22:19:16Z</dcterms:modified>
</cp:coreProperties>
</file>